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00" r:id="rId3"/>
    <p:sldId id="333" r:id="rId5"/>
    <p:sldId id="466" r:id="rId6"/>
    <p:sldId id="467" r:id="rId7"/>
    <p:sldId id="468" r:id="rId8"/>
    <p:sldId id="469" r:id="rId9"/>
    <p:sldId id="470" r:id="rId10"/>
    <p:sldId id="471" r:id="rId11"/>
    <p:sldId id="472" r:id="rId12"/>
    <p:sldId id="475" r:id="rId13"/>
    <p:sldId id="476" r:id="rId14"/>
    <p:sldId id="477" r:id="rId15"/>
    <p:sldId id="478" r:id="rId16"/>
    <p:sldId id="483" r:id="rId17"/>
    <p:sldId id="480" r:id="rId18"/>
    <p:sldId id="482" r:id="rId19"/>
    <p:sldId id="484" r:id="rId20"/>
    <p:sldId id="485" r:id="rId21"/>
    <p:sldId id="487" r:id="rId22"/>
    <p:sldId id="488" r:id="rId23"/>
    <p:sldId id="489" r:id="rId24"/>
    <p:sldId id="490" r:id="rId25"/>
    <p:sldId id="491" r:id="rId26"/>
    <p:sldId id="492" r:id="rId27"/>
    <p:sldId id="494" r:id="rId28"/>
    <p:sldId id="496" r:id="rId29"/>
    <p:sldId id="498" r:id="rId30"/>
    <p:sldId id="499" r:id="rId31"/>
    <p:sldId id="500" r:id="rId32"/>
    <p:sldId id="501" r:id="rId33"/>
    <p:sldId id="502" r:id="rId34"/>
    <p:sldId id="503" r:id="rId35"/>
    <p:sldId id="505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22" r:id="rId49"/>
    <p:sldId id="526" r:id="rId50"/>
    <p:sldId id="527" r:id="rId51"/>
    <p:sldId id="528" r:id="rId52"/>
    <p:sldId id="529" r:id="rId53"/>
    <p:sldId id="530" r:id="rId54"/>
    <p:sldId id="532" r:id="rId55"/>
    <p:sldId id="533" r:id="rId56"/>
    <p:sldId id="534" r:id="rId57"/>
    <p:sldId id="535" r:id="rId58"/>
    <p:sldId id="536" r:id="rId59"/>
    <p:sldId id="537" r:id="rId60"/>
    <p:sldId id="538" r:id="rId61"/>
    <p:sldId id="539" r:id="rId62"/>
    <p:sldId id="540" r:id="rId63"/>
    <p:sldId id="541" r:id="rId64"/>
    <p:sldId id="542" r:id="rId65"/>
    <p:sldId id="543" r:id="rId66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心怡" initials="A" lastIdx="1" clrIdx="0"/>
  <p:cmAuthor id="4" name="作者" initials="A" lastIdx="1" clrIdx="3"/>
  <p:cmAuthor id="2" name="fredq" initials="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gs" Target="tags/tag169.xml"/><Relationship Id="rId70" Type="http://schemas.openxmlformats.org/officeDocument/2006/relationships/commentAuthors" Target="commentAuthors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98A4B-7EBA-44E0-ADE8-7329F93456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绘图是人们的天性。通过绘图方式学习编程，能够让枯燥的学习过程充满乐趣，从而掌握编程知识与技能。</a:t>
            </a:r>
            <a:endParaRPr lang="en-US" altLang="zh-CN" dirty="0"/>
          </a:p>
          <a:p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60</a:t>
            </a:r>
            <a:r>
              <a:rPr lang="zh-CN" altLang="en-US" dirty="0"/>
              <a:t>年代，</a:t>
            </a:r>
            <a:r>
              <a:rPr lang="en-US" altLang="zh-CN" dirty="0"/>
              <a:t>MIT</a:t>
            </a:r>
            <a:r>
              <a:rPr lang="zh-CN" altLang="en-US" dirty="0"/>
              <a:t>的教授西蒙</a:t>
            </a:r>
            <a:r>
              <a:rPr lang="en-US" altLang="zh-CN" dirty="0"/>
              <a:t>·</a:t>
            </a:r>
            <a:r>
              <a:rPr lang="zh-CN" altLang="en-US" dirty="0"/>
              <a:t>派珀特和沃利</a:t>
            </a:r>
            <a:r>
              <a:rPr lang="en-US" altLang="zh-CN" dirty="0"/>
              <a:t>·</a:t>
            </a:r>
            <a:r>
              <a:rPr lang="zh-CN" altLang="en-US" dirty="0"/>
              <a:t>费尔奇开发了经典的</a:t>
            </a:r>
            <a:r>
              <a:rPr lang="en-US" altLang="zh-CN" dirty="0"/>
              <a:t>LOGO</a:t>
            </a:r>
            <a:r>
              <a:rPr lang="zh-CN" altLang="en-US" dirty="0"/>
              <a:t>语言，它是一种解释型编程语言，内置一套海龟画图（</a:t>
            </a:r>
            <a:r>
              <a:rPr lang="en-US" altLang="zh-CN" dirty="0"/>
              <a:t>turtle graphics</a:t>
            </a:r>
            <a:r>
              <a:rPr lang="zh-CN" altLang="en-US" dirty="0"/>
              <a:t>）系统，通过控制前进后退、左转右转等简单指令，就可以控制海龟在屏幕上绘制出形状，从而让人们直观看到程序运行的过程。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语言中，内置了图形模块</a:t>
            </a:r>
            <a:r>
              <a:rPr lang="en-US" altLang="zh-CN" dirty="0"/>
              <a:t>turtle</a:t>
            </a:r>
            <a:r>
              <a:rPr lang="zh-CN" altLang="en-US" dirty="0"/>
              <a:t>库，是对</a:t>
            </a:r>
            <a:r>
              <a:rPr lang="en-US" altLang="zh-CN" dirty="0"/>
              <a:t>LOGO</a:t>
            </a:r>
            <a:r>
              <a:rPr lang="zh-CN" altLang="en-US" dirty="0"/>
              <a:t>语言“海龟画图”的一个继承。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7" y="1229194"/>
            <a:ext cx="11071459" cy="464694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webp"/><Relationship Id="rId1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6" Type="http://schemas.openxmlformats.org/officeDocument/2006/relationships/tags" Target="../tags/tag80.xml"/><Relationship Id="rId5" Type="http://schemas.openxmlformats.org/officeDocument/2006/relationships/image" Target="../media/image15.png"/><Relationship Id="rId4" Type="http://schemas.openxmlformats.org/officeDocument/2006/relationships/tags" Target="../tags/tag79.xml"/><Relationship Id="rId3" Type="http://schemas.openxmlformats.org/officeDocument/2006/relationships/image" Target="../media/image14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tags" Target="../tags/tag83.xml"/><Relationship Id="rId3" Type="http://schemas.openxmlformats.org/officeDocument/2006/relationships/image" Target="../media/image17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88.xml"/><Relationship Id="rId7" Type="http://schemas.openxmlformats.org/officeDocument/2006/relationships/image" Target="../media/image14.png"/><Relationship Id="rId6" Type="http://schemas.openxmlformats.org/officeDocument/2006/relationships/tags" Target="../tags/tag87.xml"/><Relationship Id="rId5" Type="http://schemas.openxmlformats.org/officeDocument/2006/relationships/image" Target="../media/image24.jpe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8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tags" Target="../tags/tag92.xml"/><Relationship Id="rId4" Type="http://schemas.openxmlformats.org/officeDocument/2006/relationships/image" Target="../media/image25.png"/><Relationship Id="rId3" Type="http://schemas.openxmlformats.org/officeDocument/2006/relationships/tags" Target="../tags/tag91.xml"/><Relationship Id="rId2" Type="http://schemas.openxmlformats.org/officeDocument/2006/relationships/image" Target="../media/image17.png"/><Relationship Id="rId1" Type="http://schemas.openxmlformats.org/officeDocument/2006/relationships/tags" Target="../tags/tag9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8.png"/><Relationship Id="rId3" Type="http://schemas.openxmlformats.org/officeDocument/2006/relationships/tags" Target="../tags/tag94.xml"/><Relationship Id="rId2" Type="http://schemas.openxmlformats.org/officeDocument/2006/relationships/image" Target="../media/image27.png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0.png"/><Relationship Id="rId3" Type="http://schemas.openxmlformats.org/officeDocument/2006/relationships/tags" Target="../tags/tag96.xml"/><Relationship Id="rId2" Type="http://schemas.openxmlformats.org/officeDocument/2006/relationships/image" Target="../media/image29.png"/><Relationship Id="rId1" Type="http://schemas.openxmlformats.org/officeDocument/2006/relationships/tags" Target="../tags/tag9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tags" Target="../tags/tag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tags" Target="../tags/tag9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1" Type="http://schemas.openxmlformats.org/officeDocument/2006/relationships/tags" Target="../tags/tag9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image" Target="../media/image34.png"/><Relationship Id="rId1" Type="http://schemas.openxmlformats.org/officeDocument/2006/relationships/tags" Target="../tags/tag10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1" Type="http://schemas.openxmlformats.org/officeDocument/2006/relationships/tags" Target="../tags/tag10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1" Type="http://schemas.openxmlformats.org/officeDocument/2006/relationships/tags" Target="../tags/tag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1" Type="http://schemas.openxmlformats.org/officeDocument/2006/relationships/tags" Target="../tags/tag10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tags" Target="../tags/tag10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tags" Target="../tags/tag10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1" Type="http://schemas.openxmlformats.org/officeDocument/2006/relationships/tags" Target="../tags/tag10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0.xml"/><Relationship Id="rId2" Type="http://schemas.openxmlformats.org/officeDocument/2006/relationships/image" Target="../media/image42.png"/><Relationship Id="rId1" Type="http://schemas.openxmlformats.org/officeDocument/2006/relationships/tags" Target="../tags/tag10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46.png"/><Relationship Id="rId7" Type="http://schemas.openxmlformats.org/officeDocument/2006/relationships/tags" Target="../tags/tag114.xml"/><Relationship Id="rId6" Type="http://schemas.openxmlformats.org/officeDocument/2006/relationships/image" Target="../media/image45.png"/><Relationship Id="rId5" Type="http://schemas.openxmlformats.org/officeDocument/2006/relationships/tags" Target="../tags/tag113.xml"/><Relationship Id="rId4" Type="http://schemas.openxmlformats.org/officeDocument/2006/relationships/image" Target="../media/image44.png"/><Relationship Id="rId3" Type="http://schemas.openxmlformats.org/officeDocument/2006/relationships/tags" Target="../tags/tag112.xml"/><Relationship Id="rId2" Type="http://schemas.openxmlformats.org/officeDocument/2006/relationships/image" Target="../media/image43.png"/><Relationship Id="rId1" Type="http://schemas.openxmlformats.org/officeDocument/2006/relationships/tags" Target="../tags/tag111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17.xml"/><Relationship Id="rId4" Type="http://schemas.openxmlformats.org/officeDocument/2006/relationships/image" Target="../media/image48.png"/><Relationship Id="rId3" Type="http://schemas.openxmlformats.org/officeDocument/2006/relationships/tags" Target="../tags/tag116.xml"/><Relationship Id="rId2" Type="http://schemas.openxmlformats.org/officeDocument/2006/relationships/image" Target="../media/image47.png"/><Relationship Id="rId1" Type="http://schemas.openxmlformats.org/officeDocument/2006/relationships/tags" Target="../tags/tag115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jpeg"/><Relationship Id="rId3" Type="http://schemas.openxmlformats.org/officeDocument/2006/relationships/tags" Target="../tags/tag63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19.xml"/><Relationship Id="rId2" Type="http://schemas.openxmlformats.org/officeDocument/2006/relationships/image" Target="../media/image49.png"/><Relationship Id="rId1" Type="http://schemas.openxmlformats.org/officeDocument/2006/relationships/tags" Target="../tags/tag118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1.xml"/><Relationship Id="rId2" Type="http://schemas.openxmlformats.org/officeDocument/2006/relationships/image" Target="../media/image50.png"/><Relationship Id="rId1" Type="http://schemas.openxmlformats.org/officeDocument/2006/relationships/tags" Target="../tags/tag1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tags" Target="../tags/tag124.xml"/><Relationship Id="rId3" Type="http://schemas.openxmlformats.org/officeDocument/2006/relationships/image" Target="../media/image51.png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tags" Target="../tags/tag127.xml"/><Relationship Id="rId3" Type="http://schemas.openxmlformats.org/officeDocument/2006/relationships/image" Target="../media/image53.png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tags" Target="../tags/tag1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tags" Target="../tags/tag1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7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6.png"/><Relationship Id="rId5" Type="http://schemas.openxmlformats.org/officeDocument/2006/relationships/tags" Target="../tags/tag66.xml"/><Relationship Id="rId4" Type="http://schemas.openxmlformats.org/officeDocument/2006/relationships/image" Target="../media/image4.jpeg"/><Relationship Id="rId3" Type="http://schemas.openxmlformats.org/officeDocument/2006/relationships/tags" Target="../tags/tag65.xml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64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8.png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7" Type="http://schemas.openxmlformats.org/officeDocument/2006/relationships/slideLayout" Target="../slideLayouts/slideLayout12.xml"/><Relationship Id="rId16" Type="http://schemas.openxmlformats.org/officeDocument/2006/relationships/image" Target="../media/image59.png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tags" Target="../tags/tag71.xml"/><Relationship Id="rId4" Type="http://schemas.openxmlformats.org/officeDocument/2006/relationships/image" Target="../media/image9.jpeg"/><Relationship Id="rId3" Type="http://schemas.openxmlformats.org/officeDocument/2006/relationships/tags" Target="../tags/tag70.xml"/><Relationship Id="rId2" Type="http://schemas.openxmlformats.org/officeDocument/2006/relationships/image" Target="../media/image8.png"/><Relationship Id="rId1" Type="http://schemas.openxmlformats.org/officeDocument/2006/relationships/tags" Target="../tags/tag69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hyperlink" Target="http://mixly.org/" TargetMode="Externa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tags" Target="../tags/tag75.xml"/><Relationship Id="rId4" Type="http://schemas.openxmlformats.org/officeDocument/2006/relationships/image" Target="../media/image9.jpe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1083808" y="541100"/>
            <a:ext cx="2503864" cy="2623084"/>
          </a:xfrm>
          <a:prstGeom prst="triangle">
            <a:avLst/>
          </a:prstGeom>
          <a:solidFill>
            <a:srgbClr val="2064A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98600" y="248496"/>
            <a:ext cx="2503864" cy="2623084"/>
          </a:xfrm>
          <a:prstGeom prst="triangle">
            <a:avLst/>
          </a:prstGeom>
          <a:solidFill>
            <a:srgbClr val="2064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2" name="等腰三角形 1"/>
          <p:cNvSpPr/>
          <p:nvPr/>
        </p:nvSpPr>
        <p:spPr>
          <a:xfrm rot="5400000">
            <a:off x="21278" y="-12070"/>
            <a:ext cx="2503864" cy="2623084"/>
          </a:xfrm>
          <a:prstGeom prst="triangle">
            <a:avLst/>
          </a:prstGeom>
          <a:solidFill>
            <a:srgbClr val="206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7" name="等腰三角形 6"/>
          <p:cNvSpPr/>
          <p:nvPr/>
        </p:nvSpPr>
        <p:spPr>
          <a:xfrm rot="5400000" flipH="1" flipV="1">
            <a:off x="8745590" y="4006133"/>
            <a:ext cx="2503864" cy="2595105"/>
          </a:xfrm>
          <a:prstGeom prst="triangle">
            <a:avLst/>
          </a:prstGeom>
          <a:solidFill>
            <a:srgbClr val="2064A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 flipV="1">
            <a:off x="9125377" y="4169164"/>
            <a:ext cx="2503864" cy="2595105"/>
          </a:xfrm>
          <a:prstGeom prst="triangle">
            <a:avLst/>
          </a:prstGeom>
          <a:solidFill>
            <a:srgbClr val="2064A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 flipV="1">
            <a:off x="9642516" y="4456476"/>
            <a:ext cx="2503864" cy="2595105"/>
          </a:xfrm>
          <a:prstGeom prst="triangle">
            <a:avLst/>
          </a:prstGeom>
          <a:solidFill>
            <a:srgbClr val="2064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40"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462564" y="3819353"/>
            <a:ext cx="52668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0"/>
          <p:cNvSpPr>
            <a:spLocks noGrp="1"/>
          </p:cNvSpPr>
          <p:nvPr>
            <p:ph type="ctrTitle"/>
          </p:nvPr>
        </p:nvSpPr>
        <p:spPr>
          <a:xfrm>
            <a:off x="914401" y="2282939"/>
            <a:ext cx="10363200" cy="1463399"/>
          </a:xfrm>
        </p:spPr>
        <p:txBody>
          <a:bodyPr>
            <a:normAutofit/>
          </a:bodyPr>
          <a:lstStyle/>
          <a:p>
            <a:r>
              <a:rPr lang="en-US" altLang="zh-CN" sz="542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Mixgo ME </a:t>
            </a:r>
            <a:r>
              <a:rPr lang="zh-CN" altLang="en-US" sz="542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入门与</a:t>
            </a:r>
            <a:r>
              <a:rPr lang="zh-CN" altLang="en-US" sz="542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进阶</a:t>
            </a:r>
            <a:endParaRPr lang="zh-CN" altLang="en-US" sz="542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副标题 11"/>
          <p:cNvSpPr>
            <a:spLocks noGrp="1"/>
          </p:cNvSpPr>
          <p:nvPr>
            <p:ph type="subTitle" idx="1"/>
          </p:nvPr>
        </p:nvSpPr>
        <p:spPr>
          <a:xfrm>
            <a:off x="1828800" y="4054256"/>
            <a:ext cx="8534401" cy="1744701"/>
          </a:xfrm>
        </p:spPr>
        <p:txBody>
          <a:bodyPr>
            <a:normAutofit/>
          </a:bodyPr>
          <a:lstStyle/>
          <a:p>
            <a:r>
              <a:rPr lang="zh-CN" altLang="en-US" sz="2165" dirty="0">
                <a:cs typeface="Calibri" panose="020F0502020204030204" charset="0"/>
                <a:sym typeface="+mn-lt"/>
              </a:rPr>
              <a:t>傅骞  博士</a:t>
            </a:r>
            <a:endParaRPr lang="en-US" altLang="zh-CN" sz="2165" dirty="0">
              <a:cs typeface="Calibri" panose="020F0502020204030204" charset="0"/>
              <a:sym typeface="+mn-lt"/>
            </a:endParaRPr>
          </a:p>
          <a:p>
            <a:r>
              <a:rPr lang="en-US" altLang="zh-CN" sz="2165" dirty="0">
                <a:cs typeface="Calibri" panose="020F0502020204030204" charset="0"/>
                <a:sym typeface="+mn-lt"/>
              </a:rPr>
              <a:t>fredqian@bnu.edu.cn</a:t>
            </a:r>
            <a:endParaRPr lang="zh-CN" altLang="en-US" sz="2165" dirty="0">
              <a:cs typeface="Calibri" panose="020F0502020204030204" charset="0"/>
              <a:sym typeface="+mn-lt"/>
            </a:endParaRPr>
          </a:p>
          <a:p>
            <a:endParaRPr lang="zh-CN" altLang="en-US" sz="2165" dirty="0"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2"/>
    </mc:Choice>
    <mc:Fallback>
      <p:transition spd="slow" advTm="60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400748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IPO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模型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自动控制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>
          <a:xfrm>
            <a:off x="560070" y="1400175"/>
            <a:ext cx="5125720" cy="3091180"/>
          </a:xfrm>
        </p:spPr>
        <p:txBody>
          <a:bodyPr/>
          <a:lstStyle/>
          <a:p>
            <a:pPr algn="just">
              <a:buClr>
                <a:schemeClr val="accent1"/>
              </a:buClr>
            </a:pPr>
            <a:r>
              <a:rPr lang="en-US" altLang="zh-CN" dirty="0">
                <a:solidFill>
                  <a:schemeClr val="accent1"/>
                </a:solidFill>
              </a:rPr>
              <a:t>IPO</a:t>
            </a:r>
            <a:r>
              <a:rPr dirty="0">
                <a:solidFill>
                  <a:schemeClr val="accent1"/>
                </a:solidFill>
              </a:rPr>
              <a:t>：</a:t>
            </a:r>
            <a:endParaRPr dirty="0">
              <a:solidFill>
                <a:schemeClr val="accent1"/>
              </a:solidFill>
            </a:endParaRPr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I</a:t>
            </a:r>
            <a:r>
              <a:rPr sz="2800" dirty="0"/>
              <a:t>：输入</a:t>
            </a:r>
            <a:endParaRPr sz="2800" dirty="0"/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P</a:t>
            </a:r>
            <a:r>
              <a:rPr sz="2800" dirty="0"/>
              <a:t>：计算</a:t>
            </a:r>
            <a:endParaRPr sz="2800" dirty="0"/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zh-CN" sz="2800" dirty="0"/>
              <a:t>O</a:t>
            </a:r>
            <a:r>
              <a:rPr sz="2800" dirty="0"/>
              <a:t>：输出</a:t>
            </a:r>
            <a:endParaRPr sz="2800" dirty="0"/>
          </a:p>
          <a:p>
            <a:pPr algn="just">
              <a:buClr>
                <a:schemeClr val="accent1"/>
              </a:buClr>
              <a:buSzTx/>
            </a:pPr>
            <a:r>
              <a:rPr lang="en-US" altLang="zh-CN" dirty="0">
                <a:solidFill>
                  <a:schemeClr val="accent1"/>
                </a:solidFill>
              </a:rPr>
              <a:t>过程与控制系统：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800100" lvl="1" indent="-342900" algn="just" defTabSz="914400">
              <a:buClr>
                <a:schemeClr val="accent1"/>
              </a:buClr>
              <a:buSzTx/>
              <a:buChar char="•"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sz="2800" dirty="0"/>
              <a:t>自动性</a:t>
            </a:r>
            <a:endParaRPr sz="2800" dirty="0"/>
          </a:p>
          <a:p>
            <a:pPr marL="800100" lvl="1" indent="-342900" algn="just" defTabSz="914400">
              <a:buClr>
                <a:schemeClr val="accent1"/>
              </a:buClr>
              <a:buSzTx/>
              <a:buChar char="•"/>
              <a:tabLst>
                <a:tab pos="1609725" algn="l"/>
                <a:tab pos="1609725" algn="l"/>
                <a:tab pos="1609725" algn="l"/>
                <a:tab pos="1609725" algn="l"/>
              </a:tabLst>
            </a:pPr>
            <a:r>
              <a:rPr sz="2800" dirty="0"/>
              <a:t>可控性</a:t>
            </a:r>
            <a:endParaRPr sz="2800" dirty="0"/>
          </a:p>
          <a:p>
            <a:pPr lvl="0" algn="just" defTabSz="914400">
              <a:buClr>
                <a:schemeClr val="accent1"/>
              </a:buClr>
              <a:buSzTx/>
            </a:pPr>
            <a:r>
              <a:rPr sz="2400" dirty="0">
                <a:solidFill>
                  <a:schemeClr val="accent1"/>
                </a:solidFill>
              </a:rPr>
              <a:t>例子：</a:t>
            </a:r>
            <a:endParaRPr sz="2400" dirty="0">
              <a:solidFill>
                <a:schemeClr val="accent1"/>
              </a:solidFill>
            </a:endParaRPr>
          </a:p>
          <a:p>
            <a:pPr lvl="0" indent="457200" algn="just" defTabSz="914400">
              <a:buClr>
                <a:schemeClr val="accent1"/>
              </a:buClr>
              <a:buSzTx/>
            </a:pP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408295" y="2080260"/>
            <a:ext cx="5839460" cy="3440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可控</a:t>
            </a:r>
            <a:r>
              <a:rPr lang="zh-CN" altLang="en-US" dirty="0"/>
              <a:t>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15620" y="1229360"/>
          <a:ext cx="11071860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0620"/>
                <a:gridCol w="3690620"/>
                <a:gridCol w="3690620"/>
              </a:tblGrid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输出</a:t>
                      </a:r>
                      <a:endParaRPr lang="zh-CN" altLang="en-US"/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按钮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切换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保持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延时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显示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熄灭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声音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光照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5620" y="3649345"/>
            <a:ext cx="3937000" cy="195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52620" y="3609975"/>
            <a:ext cx="3954780" cy="1978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449310" y="3601720"/>
            <a:ext cx="3460115" cy="200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可控屏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515620" y="1229360"/>
          <a:ext cx="11071860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0620"/>
                <a:gridCol w="3690620"/>
                <a:gridCol w="3690620"/>
              </a:tblGrid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输出</a:t>
                      </a:r>
                      <a:endParaRPr lang="zh-CN" altLang="en-US"/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按钮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切换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保持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延时</a:t>
                      </a:r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显示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熄灭</a:t>
                      </a:r>
                      <a:endParaRPr lang="zh-CN" altLang="en-US"/>
                    </a:p>
                  </a:txBody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声音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  <a:tr h="5219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光照</a:t>
                      </a:r>
                      <a:endParaRPr lang="zh-CN" altLang="en-US"/>
                    </a:p>
                  </a:txBody>
                  <a:tcPr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5650" y="3750310"/>
            <a:ext cx="4514850" cy="1822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70930" y="3750310"/>
            <a:ext cx="4533900" cy="180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思考：哪些是自动控制</a:t>
            </a:r>
            <a:r>
              <a:rPr lang="zh-CN" altLang="en-US" dirty="0"/>
              <a:t>系统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81660" y="2781935"/>
            <a:ext cx="2426970" cy="1521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3528695" y="2781935"/>
            <a:ext cx="2111375" cy="1482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6258560" y="2781935"/>
            <a:ext cx="2078355" cy="1520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8748395" y="2781935"/>
            <a:ext cx="1951990" cy="1520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981900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IO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中的开关量与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连续量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回顾代码，理解</a:t>
            </a:r>
            <a:r>
              <a:rPr lang="zh-CN" altLang="en-US" dirty="0"/>
              <a:t>区别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44700" y="5126355"/>
            <a:ext cx="1346200" cy="1136650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60070" y="3627755"/>
            <a:ext cx="5447665" cy="86360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zh-CN" altLang="en-US" sz="2400" u="none" strike="noStrike" kern="1200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457200" algn="l" defTabSz="914400">
              <a:buClr>
                <a:schemeClr val="accent1"/>
              </a:buClr>
              <a:buSzTx/>
            </a:pPr>
            <a:r>
              <a:rPr dirty="0">
                <a:solidFill>
                  <a:schemeClr val="accent1"/>
                </a:solidFill>
              </a:rPr>
              <a:t>开关量：</a:t>
            </a:r>
            <a:endParaRPr dirty="0">
              <a:solidFill>
                <a:schemeClr val="accent1"/>
              </a:solidFill>
            </a:endParaRPr>
          </a:p>
          <a:p>
            <a:pPr lvl="0" indent="457200" algn="l" defTabSz="914400">
              <a:buClr>
                <a:schemeClr val="accent1"/>
              </a:buClr>
              <a:buSzTx/>
            </a:pPr>
            <a:r>
              <a:rPr dirty="0">
                <a:solidFill>
                  <a:schemeClr val="accent1"/>
                </a:solidFill>
              </a:rPr>
              <a:t>数字量，数字信号，只有</a:t>
            </a:r>
            <a:r>
              <a:rPr dirty="0">
                <a:solidFill>
                  <a:schemeClr val="accent1"/>
                </a:solidFill>
              </a:rPr>
              <a:t>两个值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文本占位符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431280" y="3627755"/>
            <a:ext cx="5447665" cy="863600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1000"/>
              </a:spcAft>
              <a:buFont typeface="Arial" panose="020B0604020202020204" pitchFamily="34" charset="0"/>
              <a:buNone/>
              <a:defRPr lang="zh-CN" altLang="en-US" sz="2400" u="none" strike="noStrike" kern="1200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457200" algn="l" defTabSz="914400">
              <a:buClr>
                <a:schemeClr val="accent1"/>
              </a:buClr>
              <a:buSzTx/>
            </a:pPr>
            <a:r>
              <a:rPr dirty="0">
                <a:solidFill>
                  <a:schemeClr val="accent1"/>
                </a:solidFill>
              </a:rPr>
              <a:t>连续量：</a:t>
            </a:r>
            <a:endParaRPr dirty="0">
              <a:solidFill>
                <a:schemeClr val="accent1"/>
              </a:solidFill>
            </a:endParaRPr>
          </a:p>
          <a:p>
            <a:pPr lvl="0" indent="457200" algn="l" defTabSz="914400">
              <a:buClr>
                <a:schemeClr val="accent1"/>
              </a:buClr>
              <a:buSzTx/>
            </a:pPr>
            <a:r>
              <a:rPr dirty="0">
                <a:solidFill>
                  <a:schemeClr val="accent1"/>
                </a:solidFill>
              </a:rPr>
              <a:t>模拟量，模拟信号，连续</a:t>
            </a:r>
            <a:r>
              <a:rPr dirty="0">
                <a:solidFill>
                  <a:schemeClr val="accent1"/>
                </a:solidFill>
              </a:rPr>
              <a:t>变化值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8557895" y="5098415"/>
            <a:ext cx="1258570" cy="1164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4510" y="1329055"/>
            <a:ext cx="3937000" cy="1955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83375" y="1395730"/>
            <a:ext cx="4514850" cy="182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信号</a:t>
            </a:r>
            <a:r>
              <a:rPr lang="zh-CN" altLang="en-US" dirty="0"/>
              <a:t>识别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026160" y="1975485"/>
          <a:ext cx="10561320" cy="390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330"/>
                <a:gridCol w="2640330"/>
                <a:gridCol w="2640330"/>
                <a:gridCol w="2640330"/>
              </a:tblGrid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按钮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LED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声音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喇叭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光线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电机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红外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触摸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575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加速度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开关量与模拟量</a:t>
            </a:r>
            <a:r>
              <a:rPr lang="zh-CN" altLang="en-US" dirty="0"/>
              <a:t>转换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7380" y="1321435"/>
            <a:ext cx="4506595" cy="1819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4935" y="1461770"/>
            <a:ext cx="6746240" cy="3380105"/>
          </a:xfrm>
          <a:prstGeom prst="rect">
            <a:avLst/>
          </a:prstGeom>
        </p:spPr>
      </p:pic>
      <p:pic>
        <p:nvPicPr>
          <p:cNvPr id="108" name="图片 107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7380" y="3174365"/>
            <a:ext cx="4497070" cy="225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模拟量</a:t>
            </a:r>
            <a:r>
              <a:rPr lang="zh-CN" altLang="en-US" dirty="0"/>
              <a:t>可视化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5620" y="1186180"/>
            <a:ext cx="5974080" cy="4982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54495" y="2894330"/>
            <a:ext cx="4457065" cy="1620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416496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环境准备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507936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计算与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控制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可控</a:t>
            </a:r>
            <a:r>
              <a:rPr lang="zh-CN" altLang="en-US" dirty="0"/>
              <a:t>心跳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2775" y="1344930"/>
            <a:ext cx="5942330" cy="4414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33540" y="1134110"/>
            <a:ext cx="5261610" cy="4414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28155" y="5750560"/>
            <a:ext cx="3155950" cy="462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更像</a:t>
            </a:r>
            <a:r>
              <a:rPr lang="en-US" altLang="zh-CN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IPO</a:t>
            </a:r>
            <a:endParaRPr lang="en-US" altLang="zh-CN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如果心跳</a:t>
            </a:r>
            <a:r>
              <a:rPr lang="zh-CN" altLang="en-US" dirty="0"/>
              <a:t>的延时时间长</a:t>
            </a:r>
            <a:r>
              <a:rPr lang="zh-CN" altLang="en-US" dirty="0"/>
              <a:t>呢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15530" y="3560445"/>
            <a:ext cx="3155950" cy="4622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无法正常工作，怎么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办？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0405" y="1387475"/>
            <a:ext cx="6520180" cy="490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如果心跳</a:t>
            </a:r>
            <a:r>
              <a:rPr lang="zh-CN" altLang="en-US" dirty="0"/>
              <a:t>的延时时间长</a:t>
            </a:r>
            <a:r>
              <a:rPr lang="zh-CN" altLang="en-US" dirty="0"/>
              <a:t>呢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15530" y="3383280"/>
            <a:ext cx="4050665" cy="2002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一个长延时由多个短延时组成，计算思维中的分治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思想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831215"/>
            <a:ext cx="5643880" cy="549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更复杂的计算与控制</a:t>
            </a:r>
            <a:r>
              <a:rPr lang="en-US" altLang="zh-CN" dirty="0"/>
              <a:t>1</a:t>
            </a:r>
            <a:r>
              <a:rPr lang="zh-CN" altLang="en-US" dirty="0"/>
              <a:t>：测量</a:t>
            </a:r>
            <a:r>
              <a:rPr lang="zh-CN" altLang="en-US" dirty="0"/>
              <a:t>手速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4025" y="1083310"/>
            <a:ext cx="8898890" cy="493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795718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高级控制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中断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回忆跳动的心，如何让延时的时候也响应用户输入</a:t>
            </a:r>
            <a:r>
              <a:rPr lang="zh-CN" altLang="en-US" dirty="0"/>
              <a:t>呢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69835" y="1452880"/>
            <a:ext cx="3884930" cy="142875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883525" y="2624455"/>
            <a:ext cx="3257550" cy="87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函数中一定要用全局变量保持和外部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同步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74470" y="1494155"/>
            <a:ext cx="4927600" cy="427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887158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高级控制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定时器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定时器是一种特殊的</a:t>
            </a:r>
            <a:r>
              <a:rPr lang="zh-CN" altLang="en-US" dirty="0"/>
              <a:t>中断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5880" y="1639570"/>
            <a:ext cx="8998585" cy="429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秒表（参照</a:t>
            </a:r>
            <a:r>
              <a:rPr lang="zh-CN" altLang="en-US" dirty="0"/>
              <a:t>手机）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6615" y="920115"/>
            <a:ext cx="9909810" cy="518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软件准备：</a:t>
            </a:r>
            <a:r>
              <a:rPr lang="en-US" altLang="zh-CN" dirty="0"/>
              <a:t>go.mixly.cn</a:t>
            </a:r>
            <a:r>
              <a:rPr lang="zh-CN" altLang="en-US" dirty="0"/>
              <a:t>（建议使用谷歌，</a:t>
            </a:r>
            <a:r>
              <a:rPr lang="en-US" altLang="zh-CN" dirty="0"/>
              <a:t>Edge</a:t>
            </a:r>
            <a:r>
              <a:rPr lang="zh-CN" altLang="en-US" dirty="0"/>
              <a:t>浏览器）</a:t>
            </a:r>
            <a:endParaRPr lang="zh-CN" altLang="en-US" dirty="0"/>
          </a:p>
        </p:txBody>
      </p:sp>
      <p:sp>
        <p:nvSpPr>
          <p:cNvPr id="1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22498" y="806408"/>
            <a:ext cx="5343380" cy="644578"/>
          </a:xfrm>
        </p:spPr>
        <p:txBody>
          <a:bodyPr/>
          <a:lstStyle/>
          <a:p>
            <a:pPr algn="r">
              <a:buClr>
                <a:schemeClr val="accent1"/>
              </a:buClr>
            </a:pPr>
            <a:r>
              <a:rPr lang="zh-CN" altLang="en-US" dirty="0"/>
              <a:t>选择板卡：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96"/>
          <a:stretch>
            <a:fillRect/>
          </a:stretch>
        </p:blipFill>
        <p:spPr>
          <a:xfrm>
            <a:off x="524657" y="1450986"/>
            <a:ext cx="11062740" cy="4721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倒计时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5470" y="986155"/>
            <a:ext cx="8340725" cy="513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8871585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高级控制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多线程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主线程与</a:t>
            </a:r>
            <a:r>
              <a:rPr lang="zh-CN" altLang="en-US" dirty="0"/>
              <a:t>子线程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7905" y="275590"/>
            <a:ext cx="7058025" cy="608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多线程</a:t>
            </a:r>
            <a:r>
              <a:rPr lang="zh-CN" altLang="en-US" dirty="0"/>
              <a:t>音乐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3680" y="827405"/>
            <a:ext cx="9550400" cy="5501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欢迎</a:t>
            </a:r>
            <a:r>
              <a:rPr lang="zh-CN" altLang="en-US" dirty="0"/>
              <a:t>牌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1370" y="1301115"/>
            <a:ext cx="7959725" cy="4893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749808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综合案例，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打地鼠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打地鼠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6595" y="895985"/>
            <a:ext cx="7145020" cy="531304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576310" y="2152650"/>
            <a:ext cx="2473325" cy="2002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计时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按错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结束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  <a:p>
            <a:r>
              <a:rPr lang="en-US" altLang="zh-CN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...</a:t>
            </a:r>
            <a:endParaRPr lang="en-US" altLang="zh-CN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475488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模块与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系统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系统的</a:t>
            </a:r>
            <a:r>
              <a:rPr lang="zh-CN" altLang="en-US" dirty="0"/>
              <a:t>组成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80360" y="1330325"/>
            <a:ext cx="6255385" cy="1696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50290" y="3088005"/>
            <a:ext cx="4217035" cy="1158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20160" y="4391660"/>
            <a:ext cx="4248150" cy="1143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15735" y="3088005"/>
            <a:ext cx="4248150" cy="113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红绿灯系统</a:t>
            </a:r>
            <a:r>
              <a:rPr lang="en-US" altLang="zh-CN" dirty="0"/>
              <a:t>——</a:t>
            </a:r>
            <a:r>
              <a:rPr lang="zh-CN" altLang="en-US" dirty="0"/>
              <a:t>无障碍</a:t>
            </a:r>
            <a:r>
              <a:rPr lang="zh-CN" altLang="en-US" dirty="0"/>
              <a:t>红绿灯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/>
        <p:txBody>
          <a:bodyPr/>
          <a:p>
            <a:r>
              <a:rPr lang="en-US" altLang="zh-CN" spc="60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IPO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7555" y="1172845"/>
            <a:ext cx="4794885" cy="4041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93180" y="1229360"/>
            <a:ext cx="5332730" cy="500380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57555" y="5466715"/>
            <a:ext cx="4926965" cy="923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如何更好地</a:t>
            </a:r>
            <a:r>
              <a:rPr lang="zh-CN" altLang="en-US" sz="3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+mj-ea"/>
                <a:ea typeface="+mj-ea"/>
                <a:sym typeface="+mn-ea"/>
              </a:rPr>
              <a:t>模块化</a:t>
            </a:r>
            <a:endParaRPr lang="zh-CN" altLang="en-US" sz="3200" spc="600" dirty="0">
              <a:solidFill>
                <a:schemeClr val="tx2">
                  <a:lumMod val="50000"/>
                  <a:lumOff val="5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硬件准备：硬件连接</a:t>
            </a:r>
            <a:r>
              <a:rPr lang="en-US" altLang="zh-CN" dirty="0"/>
              <a:t>+</a:t>
            </a:r>
            <a:r>
              <a:rPr lang="zh-CN" altLang="en-US" dirty="0"/>
              <a:t>驱动安装（仅</a:t>
            </a:r>
            <a:r>
              <a:rPr lang="en-US" altLang="zh-CN" dirty="0"/>
              <a:t>win7</a:t>
            </a:r>
            <a:r>
              <a:rPr lang="zh-CN" altLang="en-US" dirty="0"/>
              <a:t>用户）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6752" y="1583523"/>
            <a:ext cx="7315165" cy="3963450"/>
            <a:chOff x="2810933" y="2155838"/>
            <a:chExt cx="6552294" cy="3550117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4714038" y="2155838"/>
              <a:ext cx="4649189" cy="3550117"/>
              <a:chOff x="4901524" y="2549894"/>
              <a:chExt cx="3612302" cy="3003053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1" t="23058" r="29316" b="15350"/>
              <a:stretch>
                <a:fillRect/>
              </a:stretch>
            </p:blipFill>
            <p:spPr>
              <a:xfrm>
                <a:off x="4901524" y="2549894"/>
                <a:ext cx="3612302" cy="3003053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72" t="25772" r="34248" b="69351"/>
              <a:stretch>
                <a:fillRect/>
              </a:stretch>
            </p:blipFill>
            <p:spPr>
              <a:xfrm>
                <a:off x="5734092" y="2843783"/>
                <a:ext cx="1960826" cy="417644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810933" y="2438400"/>
              <a:ext cx="2244019" cy="1503785"/>
              <a:chOff x="2810933" y="2438400"/>
              <a:chExt cx="2244019" cy="1503785"/>
            </a:xfrm>
          </p:grpSpPr>
          <p:cxnSp>
            <p:nvCxnSpPr>
              <p:cNvPr id="14" name="连接符: 肘形 13"/>
              <p:cNvCxnSpPr/>
              <p:nvPr/>
            </p:nvCxnSpPr>
            <p:spPr>
              <a:xfrm>
                <a:off x="2810933" y="2472267"/>
                <a:ext cx="2244019" cy="1469918"/>
              </a:xfrm>
              <a:prstGeom prst="bentConnector3">
                <a:avLst>
                  <a:gd name="adj1" fmla="val 69620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810933" y="2438400"/>
                <a:ext cx="0" cy="613067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9117049" y="3240227"/>
            <a:ext cx="2470348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将主控板通过数据线连接至电脑的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端口，安装驱动（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用户需安装驱动，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用户无需安装）并检查串口号。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" y="2583180"/>
            <a:ext cx="2646680" cy="1762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3100" y="1027430"/>
            <a:ext cx="11443970" cy="46450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 dirty="0"/>
              <a:t>红绿灯系统</a:t>
            </a:r>
            <a:r>
              <a:rPr lang="en-US" altLang="zh-CN" dirty="0"/>
              <a:t>——</a:t>
            </a:r>
            <a:r>
              <a:rPr lang="zh-CN" altLang="en-US" dirty="0"/>
              <a:t>模块化无障碍</a:t>
            </a:r>
            <a:r>
              <a:rPr lang="zh-CN" altLang="en-US" dirty="0"/>
              <a:t>红绿灯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红绿灯系统</a:t>
            </a:r>
            <a:r>
              <a:rPr lang="en-US" altLang="zh-CN" dirty="0">
                <a:sym typeface="+mn-ea"/>
              </a:rPr>
              <a:t>——</a:t>
            </a:r>
            <a:r>
              <a:rPr lang="zh-CN" altLang="en-US" dirty="0">
                <a:sym typeface="+mn-ea"/>
              </a:rPr>
              <a:t>可控模块化无障碍红绿灯</a:t>
            </a:r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4294967295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5620" y="1115060"/>
            <a:ext cx="10470515" cy="506666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40690" y="-1220470"/>
            <a:ext cx="22136100" cy="1087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1037590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反馈系统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开环与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闭环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开环控制与闭环</a:t>
            </a:r>
            <a:r>
              <a:rPr lang="zh-CN" altLang="en-US" dirty="0">
                <a:sym typeface="+mn-ea"/>
              </a:rPr>
              <a:t>控制</a:t>
            </a:r>
            <a:endParaRPr lang="zh-CN" altLang="en-US" dirty="0"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40690" y="-1220470"/>
            <a:ext cx="22136100" cy="1087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3755" y="1384300"/>
            <a:ext cx="7778750" cy="2044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03755" y="3619500"/>
            <a:ext cx="775843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控制</a:t>
            </a:r>
            <a:r>
              <a:rPr lang="zh-CN" altLang="en-US" dirty="0">
                <a:sym typeface="+mn-ea"/>
              </a:rPr>
              <a:t>亮度</a:t>
            </a:r>
            <a:endParaRPr lang="zh-CN" altLang="en-US" dirty="0"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40690" y="-1220470"/>
            <a:ext cx="22136100" cy="1087755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42865" y="1921510"/>
            <a:ext cx="6699250" cy="346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60680" y="1819910"/>
            <a:ext cx="4667250" cy="367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15620" y="2882900"/>
            <a:ext cx="5139055" cy="1643380"/>
          </a:xfrm>
        </p:spPr>
        <p:txBody>
          <a:bodyPr/>
          <a:p>
            <a:r>
              <a:rPr lang="zh-CN" altLang="en-US"/>
              <a:t>现在是人的反馈，</a:t>
            </a:r>
            <a:endParaRPr lang="zh-CN" altLang="en-US"/>
          </a:p>
          <a:p>
            <a:r>
              <a:rPr lang="zh-CN" altLang="en-US"/>
              <a:t>可以用电机实现自动</a:t>
            </a:r>
            <a:r>
              <a:rPr lang="zh-CN" altLang="en-US"/>
              <a:t>反馈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平衡</a:t>
            </a:r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50915" y="136525"/>
            <a:ext cx="3813175" cy="6266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566928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综合任务挑战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显示</a:t>
            </a:r>
            <a:r>
              <a:rPr lang="zh-CN" altLang="en-US"/>
              <a:t>声音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6255" y="1229360"/>
            <a:ext cx="10902950" cy="419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384048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12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板间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通讯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板间广播</a:t>
            </a:r>
            <a:r>
              <a:rPr lang="zh-CN" altLang="en-US"/>
              <a:t>通讯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526540" y="2851150"/>
            <a:ext cx="1848485" cy="73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Mixgo </a:t>
            </a:r>
            <a:r>
              <a:rPr lang="en-US" altLang="zh-CN"/>
              <a:t>CE</a:t>
            </a:r>
            <a:endParaRPr lang="en-US" altLang="zh-CN"/>
          </a:p>
          <a:p>
            <a:pPr algn="ctr"/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26540" y="4230370"/>
            <a:ext cx="1848485" cy="73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Mixgo CE</a:t>
            </a:r>
            <a:endParaRPr lang="en-US" altLang="zh-CN"/>
          </a:p>
          <a:p>
            <a:pPr algn="ctr"/>
            <a:r>
              <a:rPr lang="en-US" altLang="zh-CN">
                <a:sym typeface="+mn-ea"/>
              </a:rPr>
              <a:t>B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57800" y="977265"/>
            <a:ext cx="4546600" cy="525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080" y="1190625"/>
            <a:ext cx="8471535" cy="48666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35" y="1129665"/>
            <a:ext cx="2646680" cy="17621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硬件准备：初始化固件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2934865"/>
            <a:ext cx="3016880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将主控板按住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按键（见上图）重新连接至电脑，点击“初始化固件”按键，在弹出的提示框中选择对应的串口号点击“连接”，等待固件初始化完成。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00665" y="1190764"/>
            <a:ext cx="844061" cy="369332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11318099" y="2120827"/>
            <a:ext cx="381785" cy="38178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631950" y="1735455"/>
            <a:ext cx="2870200" cy="14287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738630" y="1953895"/>
            <a:ext cx="1758315" cy="249555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noAutofit/>
          </a:bodyPr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64465" y="4904740"/>
            <a:ext cx="8406765" cy="1488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板间</a:t>
            </a:r>
            <a:r>
              <a:rPr lang="zh-CN" altLang="en-US"/>
              <a:t>点对点通讯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1526540" y="2851150"/>
            <a:ext cx="1848485" cy="73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Mixgo </a:t>
            </a:r>
            <a:r>
              <a:rPr lang="en-US" altLang="zh-CN"/>
              <a:t>CE</a:t>
            </a:r>
            <a:endParaRPr lang="en-US" altLang="zh-CN"/>
          </a:p>
          <a:p>
            <a:pPr algn="ctr"/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526540" y="4230370"/>
            <a:ext cx="1848485" cy="737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Mixgo CE</a:t>
            </a:r>
            <a:endParaRPr lang="en-US" altLang="zh-CN"/>
          </a:p>
          <a:p>
            <a:pPr algn="ctr"/>
            <a:r>
              <a:rPr lang="en-US" altLang="zh-CN">
                <a:sym typeface="+mn-ea"/>
              </a:rPr>
              <a:t>B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96435" y="1786255"/>
            <a:ext cx="6716395" cy="371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475488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  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14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云端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物联网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MQTT与</a:t>
            </a:r>
            <a:r>
              <a:rPr lang="en-US" altLang="zh-CN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MQTT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服务器</a:t>
            </a:r>
            <a:endParaRPr lang="zh-CN" altLang="en-US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16255" y="1897380"/>
            <a:ext cx="5389109" cy="2808605"/>
            <a:chOff x="1341" y="2392"/>
            <a:chExt cx="10792" cy="5536"/>
          </a:xfrm>
        </p:grpSpPr>
        <p:sp>
          <p:nvSpPr>
            <p:cNvPr id="8" name="圆角矩形 7"/>
            <p:cNvSpPr/>
            <p:nvPr>
              <p:custDataLst>
                <p:tags r:id="rId1"/>
              </p:custDataLst>
            </p:nvPr>
          </p:nvSpPr>
          <p:spPr>
            <a:xfrm>
              <a:off x="5465" y="2392"/>
              <a:ext cx="2544" cy="55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000"/>
                <a:t>MQTT</a:t>
              </a:r>
              <a:r>
                <a:rPr lang="zh-CN" altLang="en-US" sz="1000"/>
                <a:t>服务器</a:t>
              </a:r>
              <a:endParaRPr lang="zh-CN" altLang="en-US" sz="1000"/>
            </a:p>
          </p:txBody>
        </p:sp>
        <p:sp>
          <p:nvSpPr>
            <p:cNvPr id="9" name="矩形 8"/>
            <p:cNvSpPr/>
            <p:nvPr>
              <p:custDataLst>
                <p:tags r:id="rId2"/>
              </p:custDataLst>
            </p:nvPr>
          </p:nvSpPr>
          <p:spPr>
            <a:xfrm>
              <a:off x="1341" y="3138"/>
              <a:ext cx="2911" cy="11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/>
                <a:t>客户端</a:t>
              </a:r>
              <a:r>
                <a:rPr lang="en-US" altLang="zh-CN" sz="1000"/>
                <a:t>A</a:t>
              </a:r>
              <a:endParaRPr lang="en-US" altLang="zh-CN" sz="1000"/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1341" y="5310"/>
              <a:ext cx="2911" cy="11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ym typeface="+mn-ea"/>
                </a:rPr>
                <a:t>客户端</a:t>
              </a:r>
              <a:r>
                <a:rPr lang="en-US" altLang="zh-CN" sz="1000">
                  <a:sym typeface="+mn-ea"/>
                </a:rPr>
                <a:t>B</a:t>
              </a:r>
              <a:endParaRPr lang="en-US" altLang="zh-CN" sz="1000"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9222" y="2940"/>
              <a:ext cx="2911" cy="11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ym typeface="+mn-ea"/>
                </a:rPr>
                <a:t>客户端</a:t>
              </a:r>
              <a:r>
                <a:rPr lang="en-US" altLang="zh-CN" sz="1000">
                  <a:sym typeface="+mn-ea"/>
                </a:rPr>
                <a:t>C</a:t>
              </a:r>
              <a:endParaRPr lang="en-US" altLang="zh-CN" sz="1000"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5"/>
              </p:custDataLst>
            </p:nvPr>
          </p:nvSpPr>
          <p:spPr>
            <a:xfrm>
              <a:off x="9222" y="5310"/>
              <a:ext cx="2911" cy="11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000">
                  <a:sym typeface="+mn-ea"/>
                </a:rPr>
                <a:t>客户端</a:t>
              </a:r>
              <a:r>
                <a:rPr lang="en-US" altLang="zh-CN" sz="1000">
                  <a:sym typeface="+mn-ea"/>
                </a:rPr>
                <a:t>D</a:t>
              </a:r>
              <a:endParaRPr lang="en-US" altLang="zh-CN" sz="1000">
                <a:sym typeface="+mn-ea"/>
              </a:endParaRPr>
            </a:p>
          </p:txBody>
        </p:sp>
        <p:cxnSp>
          <p:nvCxnSpPr>
            <p:cNvPr id="13" name="直接箭头连接符 12"/>
            <p:cNvCxnSpPr>
              <a:stCxn id="9" idx="3"/>
            </p:cNvCxnSpPr>
            <p:nvPr>
              <p:custDataLst>
                <p:tags r:id="rId6"/>
              </p:custDataLst>
            </p:nvPr>
          </p:nvCxnSpPr>
          <p:spPr>
            <a:xfrm flipV="1">
              <a:off x="4252" y="3714"/>
              <a:ext cx="1173" cy="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>
              <p:custDataLst>
                <p:tags r:id="rId7"/>
              </p:custDataLst>
            </p:nvPr>
          </p:nvCxnSpPr>
          <p:spPr>
            <a:xfrm flipV="1">
              <a:off x="4252" y="5889"/>
              <a:ext cx="1173" cy="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1" idx="1"/>
            </p:cNvCxnSpPr>
            <p:nvPr>
              <p:custDataLst>
                <p:tags r:id="rId8"/>
              </p:custDataLst>
            </p:nvPr>
          </p:nvCxnSpPr>
          <p:spPr>
            <a:xfrm flipH="1">
              <a:off x="8009" y="3521"/>
              <a:ext cx="1213" cy="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2" idx="1"/>
            </p:cNvCxnSpPr>
            <p:nvPr>
              <p:custDataLst>
                <p:tags r:id="rId9"/>
              </p:custDataLst>
            </p:nvPr>
          </p:nvCxnSpPr>
          <p:spPr>
            <a:xfrm flipH="1">
              <a:off x="8019" y="5891"/>
              <a:ext cx="1203" cy="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4252" y="3714"/>
              <a:ext cx="105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发布</a:t>
              </a:r>
              <a:endParaRPr lang="zh-CN" altLang="en-US" sz="1000"/>
            </a:p>
          </p:txBody>
        </p:sp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4331" y="5309"/>
              <a:ext cx="105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发布</a:t>
              </a:r>
              <a:endParaRPr lang="zh-CN" altLang="en-US" sz="1000"/>
            </a:p>
          </p:txBody>
        </p:sp>
        <p:sp>
          <p:nvSpPr>
            <p:cNvPr id="19" name="文本框 18"/>
            <p:cNvSpPr txBox="1"/>
            <p:nvPr>
              <p:custDataLst>
                <p:tags r:id="rId12"/>
              </p:custDataLst>
            </p:nvPr>
          </p:nvSpPr>
          <p:spPr>
            <a:xfrm>
              <a:off x="8168" y="3606"/>
              <a:ext cx="105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订阅</a:t>
              </a:r>
              <a:endParaRPr lang="zh-CN" altLang="en-US" sz="1000"/>
            </a:p>
          </p:txBody>
        </p:sp>
        <p:sp>
          <p:nvSpPr>
            <p:cNvPr id="20" name="文本框 19"/>
            <p:cNvSpPr txBox="1"/>
            <p:nvPr>
              <p:custDataLst>
                <p:tags r:id="rId13"/>
              </p:custDataLst>
            </p:nvPr>
          </p:nvSpPr>
          <p:spPr>
            <a:xfrm>
              <a:off x="8088" y="5309"/>
              <a:ext cx="105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发布</a:t>
              </a:r>
              <a:endParaRPr lang="zh-CN" altLang="en-US" sz="1000"/>
            </a:p>
          </p:txBody>
        </p:sp>
        <p:sp>
          <p:nvSpPr>
            <p:cNvPr id="21" name="文本框 20"/>
            <p:cNvSpPr txBox="1"/>
            <p:nvPr>
              <p:custDataLst>
                <p:tags r:id="rId14"/>
              </p:custDataLst>
            </p:nvPr>
          </p:nvSpPr>
          <p:spPr>
            <a:xfrm>
              <a:off x="8168" y="5889"/>
              <a:ext cx="1054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000"/>
                <a:t>订阅</a:t>
              </a:r>
              <a:endParaRPr lang="zh-CN" altLang="en-US" sz="1000"/>
            </a:p>
          </p:txBody>
        </p:sp>
      </p:grpSp>
      <p:pic>
        <p:nvPicPr>
          <p:cNvPr id="22" name="图片 2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391910" y="2091690"/>
            <a:ext cx="5008245" cy="2636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60070" y="1751330"/>
            <a:ext cx="1543685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短距离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无线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广播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710815" y="1751330"/>
            <a:ext cx="152273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物联网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MQTT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4849320" y="1751417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简单数据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定时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7261664" y="1750525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复杂数据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定时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674008" y="1750525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简单数据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按需上报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8" name="箭头: 右 17"/>
          <p:cNvSpPr/>
          <p:nvPr>
            <p:custDataLst>
              <p:tags r:id="rId6"/>
            </p:custDataLst>
          </p:nvPr>
        </p:nvSpPr>
        <p:spPr>
          <a:xfrm>
            <a:off x="2103495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箭头: 右 18"/>
          <p:cNvSpPr/>
          <p:nvPr>
            <p:custDataLst>
              <p:tags r:id="rId7"/>
            </p:custDataLst>
          </p:nvPr>
        </p:nvSpPr>
        <p:spPr>
          <a:xfrm>
            <a:off x="4195501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箭头: 右 19"/>
          <p:cNvSpPr/>
          <p:nvPr>
            <p:custDataLst>
              <p:tags r:id="rId8"/>
            </p:custDataLst>
          </p:nvPr>
        </p:nvSpPr>
        <p:spPr>
          <a:xfrm>
            <a:off x="6569110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箭头: 右 20"/>
          <p:cNvSpPr/>
          <p:nvPr>
            <p:custDataLst>
              <p:tags r:id="rId9"/>
            </p:custDataLst>
          </p:nvPr>
        </p:nvSpPr>
        <p:spPr>
          <a:xfrm>
            <a:off x="8981454" y="2082281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559897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高级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616512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单主题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订阅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4849320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多主题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数据订阅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7261664" y="3472010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双向数据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交互处理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9674008" y="3472010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组件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视图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应用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初步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7" name="箭头: 右 17"/>
          <p:cNvSpPr/>
          <p:nvPr>
            <p:custDataLst>
              <p:tags r:id="rId15"/>
            </p:custDataLst>
          </p:nvPr>
        </p:nvSpPr>
        <p:spPr>
          <a:xfrm>
            <a:off x="2103495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2" name="箭头: 右 18"/>
          <p:cNvSpPr/>
          <p:nvPr>
            <p:custDataLst>
              <p:tags r:id="rId16"/>
            </p:custDataLst>
          </p:nvPr>
        </p:nvSpPr>
        <p:spPr>
          <a:xfrm>
            <a:off x="4232966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3" name="箭头: 右 19"/>
          <p:cNvSpPr/>
          <p:nvPr>
            <p:custDataLst>
              <p:tags r:id="rId17"/>
            </p:custDataLst>
          </p:nvPr>
        </p:nvSpPr>
        <p:spPr>
          <a:xfrm>
            <a:off x="6569110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4" name="箭头: 右 20"/>
          <p:cNvSpPr/>
          <p:nvPr>
            <p:custDataLst>
              <p:tags r:id="rId18"/>
            </p:custDataLst>
          </p:nvPr>
        </p:nvSpPr>
        <p:spPr>
          <a:xfrm>
            <a:off x="8981454" y="3803766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简单数据定时上报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3320" y="1290320"/>
            <a:ext cx="9218295" cy="4055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2886075"/>
            <a:ext cx="3429635" cy="16624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复杂数据定时上报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2916555"/>
            <a:ext cx="3257550" cy="1634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1372235"/>
            <a:ext cx="8569960" cy="40443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简单数据按需上报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2044700"/>
            <a:ext cx="3915410" cy="3726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45" y="1087120"/>
            <a:ext cx="7874000" cy="4683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高级数据上报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175" y="610235"/>
            <a:ext cx="8056880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16710"/>
            <a:ext cx="2951480" cy="1844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554095"/>
            <a:ext cx="2951480" cy="23558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单主题数据订阅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735455"/>
            <a:ext cx="3848735" cy="4227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85" y="502920"/>
            <a:ext cx="7569200" cy="59601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多主题数据订阅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4231640"/>
            <a:ext cx="3410585" cy="1903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2203450"/>
            <a:ext cx="3536950" cy="1534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205" y="418465"/>
            <a:ext cx="6101080" cy="59385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7395" y="1190625"/>
            <a:ext cx="8058150" cy="4629150"/>
          </a:xfrm>
          <a:prstGeom prst="rect">
            <a:avLst/>
          </a:prstGeom>
        </p:spPr>
      </p:pic>
      <p:pic>
        <p:nvPicPr>
          <p:cNvPr id="7" name="图片 6" descr="电子仪器&#10;&#10;中度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2373"/>
          <a:stretch>
            <a:fillRect/>
          </a:stretch>
        </p:blipFill>
        <p:spPr>
          <a:xfrm>
            <a:off x="8954770" y="724535"/>
            <a:ext cx="2884805" cy="20732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硬件准备：上传示例程序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2798053"/>
            <a:ext cx="3016880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初始化固件完成后，按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键或重新上电进入编程模式，在左侧板载显示分类中拖出第一个模块“显示图像”后点击“上传”按键。如板子成功显示图案则准备工作完成。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765962" y="1027741"/>
            <a:ext cx="247650" cy="24765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101975" y="1190625"/>
            <a:ext cx="504190" cy="337820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885" y="1708785"/>
            <a:ext cx="2870200" cy="1428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17060" y="1774190"/>
            <a:ext cx="1630680" cy="368300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多主题数据订阅2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" y="4231640"/>
            <a:ext cx="3410585" cy="1903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2203450"/>
            <a:ext cx="3536950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30" y="438785"/>
            <a:ext cx="6933565" cy="6019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双向数据交互处理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2625725"/>
            <a:ext cx="2386330" cy="2840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960" y="1124585"/>
            <a:ext cx="9387205" cy="52152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组件视图应用初步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22592" y="2022384"/>
            <a:ext cx="11214791" cy="3599543"/>
            <a:chOff x="3362131" y="0"/>
            <a:chExt cx="10909545" cy="350157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/>
            <a:srcRect b="65291"/>
            <a:stretch>
              <a:fillRect/>
            </a:stretch>
          </p:blipFill>
          <p:spPr>
            <a:xfrm>
              <a:off x="3362131" y="0"/>
              <a:ext cx="5467738" cy="2380343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/>
            <a:srcRect t="34499" b="15978"/>
            <a:stretch>
              <a:fillRect/>
            </a:stretch>
          </p:blipFill>
          <p:spPr>
            <a:xfrm>
              <a:off x="8803938" y="58056"/>
              <a:ext cx="5467738" cy="339634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/>
            <a:srcRect t="84233"/>
            <a:stretch>
              <a:fillRect/>
            </a:stretch>
          </p:blipFill>
          <p:spPr>
            <a:xfrm>
              <a:off x="3362131" y="2420255"/>
              <a:ext cx="5467738" cy="1081315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使用双向数据交互处理的代码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1839595"/>
            <a:ext cx="2360295" cy="422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9815"/>
          <a:stretch>
            <a:fillRect/>
          </a:stretch>
        </p:blipFill>
        <p:spPr>
          <a:xfrm>
            <a:off x="2684780" y="1877060"/>
            <a:ext cx="2814320" cy="4148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70" y="1838960"/>
            <a:ext cx="6375400" cy="418655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en-US" altLang="zh-CN" dirty="0"/>
              <a:t>Life is short! You need Python!</a:t>
            </a:r>
            <a:endParaRPr lang="zh-CN" altLang="en-US" dirty="0"/>
          </a:p>
        </p:txBody>
      </p:sp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60271" y="1399954"/>
            <a:ext cx="8059748" cy="3765986"/>
          </a:xfrm>
        </p:spPr>
        <p:txBody>
          <a:bodyPr/>
          <a:lstStyle/>
          <a:p>
            <a:pPr algn="just">
              <a:buClr>
                <a:schemeClr val="accent1"/>
              </a:buClr>
            </a:pPr>
            <a:r>
              <a:rPr lang="en-US" altLang="zh-CN" dirty="0"/>
              <a:t>Python</a:t>
            </a:r>
            <a:r>
              <a:rPr lang="zh-CN" altLang="en-US" dirty="0"/>
              <a:t>是一种面向对象的解释型编程语言，</a:t>
            </a:r>
            <a:r>
              <a:rPr lang="en-US" altLang="zh-CN" dirty="0"/>
              <a:t>1989</a:t>
            </a:r>
            <a:r>
              <a:rPr lang="zh-CN" altLang="en-US" dirty="0"/>
              <a:t>年由荷兰人吉多</a:t>
            </a:r>
            <a:r>
              <a:rPr lang="en-US" altLang="zh-CN" dirty="0"/>
              <a:t>·</a:t>
            </a:r>
            <a:r>
              <a:rPr lang="zh-CN" altLang="en-US" dirty="0"/>
              <a:t>范罗苏姆（</a:t>
            </a:r>
            <a:r>
              <a:rPr lang="en-US" altLang="zh-CN" dirty="0"/>
              <a:t>Guido van Rossum</a:t>
            </a:r>
            <a:r>
              <a:rPr lang="zh-CN" altLang="en-US" dirty="0"/>
              <a:t>）发明。</a:t>
            </a:r>
            <a:r>
              <a:rPr lang="en-US" altLang="zh-CN" dirty="0"/>
              <a:t>Python</a:t>
            </a:r>
            <a:r>
              <a:rPr lang="zh-CN" altLang="en-US" dirty="0"/>
              <a:t>是一门易读、易维护，被大量用户所欢迎的、用途广泛的编程语言，其结构严谨，非常适合新手学习。</a:t>
            </a:r>
            <a:r>
              <a:rPr lang="en-US" altLang="zh-CN" dirty="0"/>
              <a:t>Python</a:t>
            </a:r>
            <a:r>
              <a:rPr lang="zh-CN" altLang="en-US" dirty="0"/>
              <a:t>拥有丰富的第三方库，在数据可视化、</a:t>
            </a:r>
            <a:r>
              <a:rPr lang="en-US" altLang="zh-CN" dirty="0"/>
              <a:t>web</a:t>
            </a:r>
            <a:r>
              <a:rPr lang="zh-CN" altLang="en-US" dirty="0"/>
              <a:t>开发、人工智能、科学计算、</a:t>
            </a:r>
            <a:r>
              <a:rPr lang="en-US" altLang="zh-CN" dirty="0"/>
              <a:t>UI</a:t>
            </a:r>
            <a:r>
              <a:rPr lang="zh-CN" altLang="en-US" dirty="0"/>
              <a:t>开发等诸多领域有着广泛应用。</a:t>
            </a:r>
            <a:r>
              <a:rPr lang="en-US" altLang="zh-CN" dirty="0"/>
              <a:t>2018</a:t>
            </a:r>
            <a:r>
              <a:rPr lang="zh-CN" altLang="en-US" dirty="0"/>
              <a:t>年国务院发布</a:t>
            </a:r>
            <a:r>
              <a:rPr lang="en-US" altLang="zh-CN" dirty="0"/>
              <a:t>《</a:t>
            </a:r>
            <a:r>
              <a:rPr lang="zh-CN" altLang="en-US" dirty="0"/>
              <a:t>新一代人工智能发展规划</a:t>
            </a:r>
            <a:r>
              <a:rPr lang="en-US" altLang="zh-CN" dirty="0"/>
              <a:t>》</a:t>
            </a:r>
            <a:r>
              <a:rPr lang="zh-CN" altLang="en-US" dirty="0"/>
              <a:t>，</a:t>
            </a:r>
            <a:r>
              <a:rPr lang="en-US" altLang="zh-CN" dirty="0"/>
              <a:t>Python</a:t>
            </a:r>
            <a:r>
              <a:rPr lang="zh-CN" altLang="en-US" dirty="0"/>
              <a:t>由于在人工智能领域的优势得到进一步推广，逐步进入中小学课程与考试体系中。</a:t>
            </a:r>
            <a:endParaRPr lang="zh-CN" altLang="en-US" dirty="0"/>
          </a:p>
          <a:p>
            <a:pPr algn="just">
              <a:buClr>
                <a:schemeClr val="accent1"/>
              </a:buClr>
            </a:pPr>
            <a:endParaRPr lang="zh-CN" altLang="en-US" dirty="0"/>
          </a:p>
        </p:txBody>
      </p:sp>
      <p:pic>
        <p:nvPicPr>
          <p:cNvPr id="1026" name="Picture 2" descr="servi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682" y="2290443"/>
            <a:ext cx="2486715" cy="25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9816465" y="6489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爱上米思齐（</a:t>
            </a:r>
            <a:r>
              <a:rPr lang="en-US" altLang="zh-CN" dirty="0"/>
              <a:t>mixly.org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2" name="图片 1">
            <a:hlinkClick r:id="rId1"/>
          </p:cNvPr>
          <p:cNvPicPr>
            <a:picLocks noChangeAspect="1"/>
          </p:cNvPicPr>
          <p:nvPr/>
        </p:nvPicPr>
        <p:blipFill rotWithShape="1">
          <a:blip r:embed="rId2"/>
          <a:srcRect t="10012"/>
          <a:stretch>
            <a:fillRect/>
          </a:stretch>
        </p:blipFill>
        <p:spPr>
          <a:xfrm>
            <a:off x="519809" y="1142998"/>
            <a:ext cx="11152381" cy="49364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走进开源硬件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>
          <a:xfrm>
            <a:off x="608400" y="1049075"/>
            <a:ext cx="10969200" cy="4759200"/>
          </a:xfrm>
        </p:spPr>
        <p:txBody>
          <a:bodyPr/>
          <a:p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MixGo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ME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784247" y="1139673"/>
            <a:ext cx="5335510" cy="4929852"/>
          </a:xfrm>
          <a:prstGeom prst="rect">
            <a:avLst/>
          </a:prstGeom>
        </p:spPr>
        <p:txBody>
          <a:bodyPr vert="horz" lIns="0" tIns="45720" rIns="0" bIns="45720" rtlCol="0">
            <a:normAutofit fontScale="9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304800" algn="just">
              <a:lnSpc>
                <a:spcPct val="150000"/>
              </a:lnSpc>
            </a:pPr>
            <a:r>
              <a:rPr lang="en-US" altLang="zh-CN" sz="1800" kern="100" dirty="0" err="1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MixGo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ME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是一款功能丰富、结构精致小巧、便携安全的编程教学开发板。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主控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ESP32-C3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RISC-V 32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位处理器），集成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 2.4 GHz Wi-Fi 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Bluetooth 5 (LE)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，有助于构建覆盖范围更广、射频性能更强的物联网设备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路功能按键、加速度、麦克风、光照强度、红外测距、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地磁等多种传感器，方便各种信息的采集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颗全彩彩灯、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5X8LED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点阵屏、无源蜂鸣器等多种输出元件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路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Type-C</a:t>
            </a:r>
            <a:r>
              <a:rPr lang="zh-CN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拓展接口，方便外接设备扩展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en-US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支持</a:t>
            </a:r>
            <a:r>
              <a:rPr lang="en-US" altLang="zh-CN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NFC</a:t>
            </a:r>
            <a:r>
              <a:rPr lang="zh-CN" altLang="en-US" sz="1800" kern="100" dirty="0"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迷你气象扩展板，满足课标需求</a:t>
            </a:r>
            <a:endParaRPr lang="zh-CN" altLang="zh-CN" sz="1800" kern="100" dirty="0">
              <a:effectLst/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 descr="电子仪器&#10;&#10;中度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2373"/>
          <a:stretch>
            <a:fillRect/>
          </a:stretch>
        </p:blipFill>
        <p:spPr>
          <a:xfrm>
            <a:off x="1234440" y="3729990"/>
            <a:ext cx="3068955" cy="2204720"/>
          </a:xfrm>
          <a:prstGeom prst="rect">
            <a:avLst/>
          </a:prstGeom>
        </p:spPr>
      </p:pic>
      <p:pic>
        <p:nvPicPr>
          <p:cNvPr id="2" name="内容占位符 12" descr="电脑主机&#10;&#10;低可信度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t="4103" r="2463" b="1245"/>
          <a:stretch>
            <a:fillRect/>
          </a:stretch>
        </p:blipFill>
        <p:spPr>
          <a:xfrm>
            <a:off x="1233805" y="1544320"/>
            <a:ext cx="3069590" cy="214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COMMONDATA" val="eyJoZGlkIjoiZGZkZWNjNGU0ZTgzZDQyY2ZlOWRkMTc4NjkyNDUwYzkifQ=="/>
  <p:tag name="KSO_WPP_MARK_KEY" val="1578cc09-bc37-4017-80a0-78810373addb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UNIT_PLACING_PICTURE_USER_VIEWPORT" val="{&quot;height&quot;:5930.686614173228,&quot;width&quot;:12692.516535433071}"/>
</p:tagLst>
</file>

<file path=ppt/tags/tag77.xml><?xml version="1.0" encoding="utf-8"?>
<p:tagLst xmlns:p="http://schemas.openxmlformats.org/presentationml/2006/main">
  <p:tag name="KSO_WM_UNIT_TABLE_BEAUTIFY" val="smartTable{3f0e30b3-9568-4110-bc37-63635f5d0e50}"/>
  <p:tag name="TABLE_ENDDRAG_ORIGIN_RECT" val="871*164"/>
  <p:tag name="TABLE_ENDDRAG_RECT" val="40*96*871*16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ABLE_BEAUTIFY" val="smartTable{3f0e30b3-9568-4110-bc37-63635f5d0e50}"/>
  <p:tag name="TABLE_ENDDRAG_ORIGIN_RECT" val="871*164"/>
  <p:tag name="TABLE_ENDDRAG_RECT" val="40*96*871*164"/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UNIT_PLACING_PICTURE_USER_VIEWPORT" val="{&quot;height&quot;:5930.686614173228,&quot;width&quot;:12692.516535433071}"/>
  <p:tag name="KSO_WM_BEAUTIFY_FLAG" val=""/>
</p:tagLst>
</file>

<file path=ppt/tags/tag86.xml><?xml version="1.0" encoding="utf-8"?>
<p:tagLst xmlns:p="http://schemas.openxmlformats.org/presentationml/2006/main">
  <p:tag name="KSO_WM_UNIT_PLACING_PICTURE_USER_VIEWPORT" val="{&quot;height&quot;:5930.686614173228,&quot;width&quot;:12692.516535433071}"/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TABLE_BEAUTIFY" val="smartTable{cfd979fe-2cdc-4cf8-a762-0d8968357bf3}"/>
  <p:tag name="TABLE_ENDDRAG_ORIGIN_RECT" val="831*307"/>
  <p:tag name="TABLE_ENDDRAG_RECT" val="80*155*831*307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WPS 演示</Application>
  <PresentationFormat>宽屏</PresentationFormat>
  <Paragraphs>400</Paragraphs>
  <Slides>63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Arial</vt:lpstr>
      <vt:lpstr>宋体</vt:lpstr>
      <vt:lpstr>Wingdings</vt:lpstr>
      <vt:lpstr>Wingdings</vt:lpstr>
      <vt:lpstr>Calibri</vt:lpstr>
      <vt:lpstr>微软雅黑</vt:lpstr>
      <vt:lpstr>Arial Unicode MS</vt:lpstr>
      <vt:lpstr>仿宋</vt:lpstr>
      <vt:lpstr>Times New Roman</vt:lpstr>
      <vt:lpstr>Office 主题​​</vt:lpstr>
      <vt:lpstr>传感器技术教育应用</vt:lpstr>
      <vt:lpstr>PowerPoint 演示文稿</vt:lpstr>
      <vt:lpstr>软件准备：go.mixly.cn（建议使用谷歌，Edge浏览器）</vt:lpstr>
      <vt:lpstr>硬件准备：硬件连接+驱动安装（仅win7用户）</vt:lpstr>
      <vt:lpstr>硬件准备：初始化固件</vt:lpstr>
      <vt:lpstr>硬件准备：上传示例程序</vt:lpstr>
      <vt:lpstr>Life is short! You need Python!</vt:lpstr>
      <vt:lpstr>爱上米思齐（mixly.org）</vt:lpstr>
      <vt:lpstr>走进开源硬件</vt:lpstr>
      <vt:lpstr>PowerPoint 演示文稿</vt:lpstr>
      <vt:lpstr>自动控制系统</vt:lpstr>
      <vt:lpstr>可控灯</vt:lpstr>
      <vt:lpstr>可控灯</vt:lpstr>
      <vt:lpstr>思考：哪些是自动控制系统</vt:lpstr>
      <vt:lpstr>PowerPoint 演示文稿</vt:lpstr>
      <vt:lpstr>回顾代码，理解区别</vt:lpstr>
      <vt:lpstr>IO信号识别</vt:lpstr>
      <vt:lpstr>开关量与模拟量转换</vt:lpstr>
      <vt:lpstr>模拟量可视化</vt:lpstr>
      <vt:lpstr>PowerPoint 演示文稿</vt:lpstr>
      <vt:lpstr>可控心跳</vt:lpstr>
      <vt:lpstr>如果心跳的延时时间长呢</vt:lpstr>
      <vt:lpstr>如果心跳的延时时间长呢</vt:lpstr>
      <vt:lpstr>更复杂的计算与控制1：测量手速</vt:lpstr>
      <vt:lpstr>PowerPoint 演示文稿</vt:lpstr>
      <vt:lpstr>回忆跳动的心，如何让延时的时候也响应用户输入呢</vt:lpstr>
      <vt:lpstr>PowerPoint 演示文稿</vt:lpstr>
      <vt:lpstr>定时器是一种特殊的中断</vt:lpstr>
      <vt:lpstr>秒表（参照手机）</vt:lpstr>
      <vt:lpstr>倒计时</vt:lpstr>
      <vt:lpstr>PowerPoint 演示文稿</vt:lpstr>
      <vt:lpstr>主线程与子线程</vt:lpstr>
      <vt:lpstr>多线程音乐</vt:lpstr>
      <vt:lpstr>欢迎牌</vt:lpstr>
      <vt:lpstr>PowerPoint 演示文稿</vt:lpstr>
      <vt:lpstr>打地鼠</vt:lpstr>
      <vt:lpstr>PowerPoint 演示文稿</vt:lpstr>
      <vt:lpstr>系统的组成</vt:lpstr>
      <vt:lpstr>红绿灯系统——无障碍红绿灯</vt:lpstr>
      <vt:lpstr>红绿灯系统——模块化无障碍红绿灯</vt:lpstr>
      <vt:lpstr>红绿灯系统——可控模块化无障碍红绿灯</vt:lpstr>
      <vt:lpstr>PowerPoint 演示文稿</vt:lpstr>
      <vt:lpstr>开环控制与闭环控制</vt:lpstr>
      <vt:lpstr>控制亮度</vt:lpstr>
      <vt:lpstr>平衡测试</vt:lpstr>
      <vt:lpstr>PowerPoint 演示文稿</vt:lpstr>
      <vt:lpstr>显示声音</vt:lpstr>
      <vt:lpstr>PowerPoint 演示文稿</vt:lpstr>
      <vt:lpstr>板间广播通讯</vt:lpstr>
      <vt:lpstr>板间点对点通讯</vt:lpstr>
      <vt:lpstr>PowerPoint 演示文稿</vt:lpstr>
      <vt:lpstr>MQTT与MQTT服务器</vt:lpstr>
      <vt:lpstr>主要内容</vt:lpstr>
      <vt:lpstr>简单数据定时上报</vt:lpstr>
      <vt:lpstr>复杂数据定时上报</vt:lpstr>
      <vt:lpstr>简单数据按需上报</vt:lpstr>
      <vt:lpstr>高级数据上报</vt:lpstr>
      <vt:lpstr>单主题数据订阅</vt:lpstr>
      <vt:lpstr>多主题数据订阅</vt:lpstr>
      <vt:lpstr>多主题数据订阅2</vt:lpstr>
      <vt:lpstr>双向数据交互处理</vt:lpstr>
      <vt:lpstr>组件视图应用初步</vt:lpstr>
      <vt:lpstr>使用双向数据交互处理的代码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cm</cp:lastModifiedBy>
  <cp:revision>268</cp:revision>
  <dcterms:created xsi:type="dcterms:W3CDTF">2019-06-19T02:08:00Z</dcterms:created>
  <dcterms:modified xsi:type="dcterms:W3CDTF">2023-09-12T07:01:31Z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9929DF72C5934B2F872EA0D73E7979A7_13</vt:lpwstr>
  </property>
</Properties>
</file>